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4v"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Lst>
  <p:notesMasterIdLst>
    <p:notesMasterId r:id="rId11"/>
  </p:notesMasterIdLst>
  <p:handoutMasterIdLst>
    <p:handoutMasterId r:id="rId12"/>
  </p:handoutMasterIdLst>
  <p:sldIdLst>
    <p:sldId id="256" r:id="rId2"/>
    <p:sldId id="261" r:id="rId3"/>
    <p:sldId id="257" r:id="rId4"/>
    <p:sldId id="280" r:id="rId5"/>
    <p:sldId id="275" r:id="rId6"/>
    <p:sldId id="276" r:id="rId7"/>
    <p:sldId id="277" r:id="rId8"/>
    <p:sldId id="278" r:id="rId9"/>
    <p:sldId id="279" r:id="rId10"/>
  </p:sldIdLst>
  <p:sldSz cx="9144000" cy="6858000" type="screen4x3"/>
  <p:notesSz cx="6735763" cy="98663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27" autoAdjust="0"/>
    <p:restoredTop sz="94660"/>
  </p:normalViewPr>
  <p:slideViewPr>
    <p:cSldViewPr>
      <p:cViewPr varScale="1">
        <p:scale>
          <a:sx n="156" d="100"/>
          <a:sy n="156" d="100"/>
        </p:scale>
        <p:origin x="1890" y="13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8831" cy="493316"/>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sz="quarter" idx="1"/>
          </p:nvPr>
        </p:nvSpPr>
        <p:spPr>
          <a:xfrm>
            <a:off x="3815373" y="0"/>
            <a:ext cx="2918831" cy="493316"/>
          </a:xfrm>
          <a:prstGeom prst="rect">
            <a:avLst/>
          </a:prstGeom>
        </p:spPr>
        <p:txBody>
          <a:bodyPr vert="horz" lIns="91440" tIns="45720" rIns="91440" bIns="45720" rtlCol="0"/>
          <a:lstStyle>
            <a:lvl1pPr algn="r">
              <a:defRPr sz="1200"/>
            </a:lvl1pPr>
          </a:lstStyle>
          <a:p>
            <a:fld id="{FD11A90F-7E98-4049-B012-6433AD055D48}" type="datetimeFigureOut">
              <a:rPr lang="en-IE" smtClean="0"/>
              <a:pPr/>
              <a:t>24/01/2015</a:t>
            </a:fld>
            <a:endParaRPr lang="en-IE"/>
          </a:p>
        </p:txBody>
      </p:sp>
      <p:sp>
        <p:nvSpPr>
          <p:cNvPr id="4" name="Footer Placeholder 3"/>
          <p:cNvSpPr>
            <a:spLocks noGrp="1"/>
          </p:cNvSpPr>
          <p:nvPr>
            <p:ph type="ftr" sz="quarter" idx="2"/>
          </p:nvPr>
        </p:nvSpPr>
        <p:spPr>
          <a:xfrm>
            <a:off x="0" y="9371285"/>
            <a:ext cx="2918831" cy="493316"/>
          </a:xfrm>
          <a:prstGeom prst="rect">
            <a:avLst/>
          </a:prstGeom>
        </p:spPr>
        <p:txBody>
          <a:bodyPr vert="horz" lIns="91440" tIns="45720" rIns="91440" bIns="45720" rtlCol="0" anchor="b"/>
          <a:lstStyle>
            <a:lvl1pPr algn="l">
              <a:defRPr sz="1200"/>
            </a:lvl1pPr>
          </a:lstStyle>
          <a:p>
            <a:endParaRPr lang="en-IE"/>
          </a:p>
        </p:txBody>
      </p:sp>
      <p:sp>
        <p:nvSpPr>
          <p:cNvPr id="5" name="Slide Number Placeholder 4"/>
          <p:cNvSpPr>
            <a:spLocks noGrp="1"/>
          </p:cNvSpPr>
          <p:nvPr>
            <p:ph type="sldNum" sz="quarter" idx="3"/>
          </p:nvPr>
        </p:nvSpPr>
        <p:spPr>
          <a:xfrm>
            <a:off x="3815373" y="9371285"/>
            <a:ext cx="2918831" cy="493316"/>
          </a:xfrm>
          <a:prstGeom prst="rect">
            <a:avLst/>
          </a:prstGeom>
        </p:spPr>
        <p:txBody>
          <a:bodyPr vert="horz" lIns="91440" tIns="45720" rIns="91440" bIns="45720" rtlCol="0" anchor="b"/>
          <a:lstStyle>
            <a:lvl1pPr algn="r">
              <a:defRPr sz="1200"/>
            </a:lvl1pPr>
          </a:lstStyle>
          <a:p>
            <a:fld id="{52392408-8438-47DE-8CC4-D324A1ADC90F}" type="slidenum">
              <a:rPr lang="en-IE" smtClean="0"/>
              <a:pPr/>
              <a:t>‹#›</a:t>
            </a:fld>
            <a:endParaRPr lang="en-IE"/>
          </a:p>
        </p:txBody>
      </p:sp>
    </p:spTree>
    <p:extLst>
      <p:ext uri="{BB962C8B-B14F-4D97-AF65-F5344CB8AC3E}">
        <p14:creationId xmlns:p14="http://schemas.microsoft.com/office/powerpoint/2010/main" val="1582344867"/>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9413" cy="4953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14763" y="0"/>
            <a:ext cx="2919412" cy="495300"/>
          </a:xfrm>
          <a:prstGeom prst="rect">
            <a:avLst/>
          </a:prstGeom>
        </p:spPr>
        <p:txBody>
          <a:bodyPr vert="horz" lIns="91440" tIns="45720" rIns="91440" bIns="45720" rtlCol="0"/>
          <a:lstStyle>
            <a:lvl1pPr algn="r">
              <a:defRPr sz="1200"/>
            </a:lvl1pPr>
          </a:lstStyle>
          <a:p>
            <a:fld id="{FCB72765-6957-467A-B796-7B3A4627C3D8}" type="datetimeFigureOut">
              <a:rPr lang="en-GB" smtClean="0"/>
              <a:t>24/01/2015</a:t>
            </a:fld>
            <a:endParaRPr lang="en-GB"/>
          </a:p>
        </p:txBody>
      </p:sp>
      <p:sp>
        <p:nvSpPr>
          <p:cNvPr id="4" name="Slide Image Placeholder 3"/>
          <p:cNvSpPr>
            <a:spLocks noGrp="1" noRot="1" noChangeAspect="1"/>
          </p:cNvSpPr>
          <p:nvPr>
            <p:ph type="sldImg" idx="2"/>
          </p:nvPr>
        </p:nvSpPr>
        <p:spPr>
          <a:xfrm>
            <a:off x="1147763" y="1233488"/>
            <a:ext cx="4440237" cy="3328987"/>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3100" y="4748213"/>
            <a:ext cx="5389563" cy="3884612"/>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9371013"/>
            <a:ext cx="2919413" cy="4953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14763" y="9371013"/>
            <a:ext cx="2919412" cy="495300"/>
          </a:xfrm>
          <a:prstGeom prst="rect">
            <a:avLst/>
          </a:prstGeom>
        </p:spPr>
        <p:txBody>
          <a:bodyPr vert="horz" lIns="91440" tIns="45720" rIns="91440" bIns="45720" rtlCol="0" anchor="b"/>
          <a:lstStyle>
            <a:lvl1pPr algn="r">
              <a:defRPr sz="1200"/>
            </a:lvl1pPr>
          </a:lstStyle>
          <a:p>
            <a:fld id="{5CA95F7C-C485-47DE-A323-48A46DEB72C9}" type="slidenum">
              <a:rPr lang="en-GB" smtClean="0"/>
              <a:t>‹#›</a:t>
            </a:fld>
            <a:endParaRPr lang="en-GB"/>
          </a:p>
        </p:txBody>
      </p:sp>
    </p:spTree>
    <p:extLst>
      <p:ext uri="{BB962C8B-B14F-4D97-AF65-F5344CB8AC3E}">
        <p14:creationId xmlns:p14="http://schemas.microsoft.com/office/powerpoint/2010/main" val="2696487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Show group</a:t>
            </a:r>
            <a:r>
              <a:rPr lang="en-GB" baseline="0" dirty="0" smtClean="0"/>
              <a:t> 10</a:t>
            </a:r>
            <a:endParaRPr lang="en-GB" dirty="0"/>
          </a:p>
        </p:txBody>
      </p:sp>
      <p:sp>
        <p:nvSpPr>
          <p:cNvPr id="4" name="Slide Number Placeholder 3"/>
          <p:cNvSpPr>
            <a:spLocks noGrp="1"/>
          </p:cNvSpPr>
          <p:nvPr>
            <p:ph type="sldNum" sz="quarter" idx="10"/>
          </p:nvPr>
        </p:nvSpPr>
        <p:spPr/>
        <p:txBody>
          <a:bodyPr/>
          <a:lstStyle/>
          <a:p>
            <a:fld id="{5CA95F7C-C485-47DE-A323-48A46DEB72C9}" type="slidenum">
              <a:rPr lang="en-GB" smtClean="0"/>
              <a:t>4</a:t>
            </a:fld>
            <a:endParaRPr lang="en-GB"/>
          </a:p>
        </p:txBody>
      </p:sp>
    </p:spTree>
    <p:extLst>
      <p:ext uri="{BB962C8B-B14F-4D97-AF65-F5344CB8AC3E}">
        <p14:creationId xmlns:p14="http://schemas.microsoft.com/office/powerpoint/2010/main" val="3047267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CA95F7C-C485-47DE-A323-48A46DEB72C9}" type="slidenum">
              <a:rPr lang="en-GB" smtClean="0"/>
              <a:t>6</a:t>
            </a:fld>
            <a:endParaRPr lang="en-GB"/>
          </a:p>
        </p:txBody>
      </p:sp>
    </p:spTree>
    <p:extLst>
      <p:ext uri="{BB962C8B-B14F-4D97-AF65-F5344CB8AC3E}">
        <p14:creationId xmlns:p14="http://schemas.microsoft.com/office/powerpoint/2010/main" val="3520088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8" name="Slide Number Placeholder 7"/>
          <p:cNvSpPr>
            <a:spLocks noGrp="1"/>
          </p:cNvSpPr>
          <p:nvPr>
            <p:ph type="sldNum" sz="quarter" idx="11"/>
          </p:nvPr>
        </p:nvSpPr>
        <p:spPr/>
        <p:txBody>
          <a:bodyPr/>
          <a:lstStyle/>
          <a:p>
            <a:fld id="{66F3B913-B1B7-44CB-BD81-DB7B9494DF2D}" type="slidenum">
              <a:rPr lang="en-IE" smtClean="0"/>
              <a:pPr/>
              <a:t>‹#›</a:t>
            </a:fld>
            <a:endParaRPr lang="en-IE" dirty="0"/>
          </a:p>
        </p:txBody>
      </p:sp>
      <p:sp>
        <p:nvSpPr>
          <p:cNvPr id="9" name="Footer Placeholder 8"/>
          <p:cNvSpPr>
            <a:spLocks noGrp="1"/>
          </p:cNvSpPr>
          <p:nvPr>
            <p:ph type="ftr" sz="quarter" idx="12"/>
          </p:nvPr>
        </p:nvSpPr>
        <p:spPr/>
        <p:txBody>
          <a:bodyPr/>
          <a:lstStyle/>
          <a:p>
            <a:endParaRPr lang="en-IE"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66F3B913-B1B7-44CB-BD81-DB7B9494DF2D}" type="slidenum">
              <a:rPr lang="en-IE" smtClean="0"/>
              <a:pPr/>
              <a:t>‹#›</a:t>
            </a:fld>
            <a:endParaRPr lang="en-I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66F3B913-B1B7-44CB-BD81-DB7B9494DF2D}" type="slidenum">
              <a:rPr lang="en-IE" smtClean="0"/>
              <a:pPr/>
              <a:t>‹#›</a:t>
            </a:fld>
            <a:endParaRPr lang="en-IE"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66F3B913-B1B7-44CB-BD81-DB7B9494DF2D}" type="slidenum">
              <a:rPr lang="en-IE" smtClean="0"/>
              <a:pPr/>
              <a:t>‹#›</a:t>
            </a:fld>
            <a:endParaRPr lang="en-IE"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66F3B913-B1B7-44CB-BD81-DB7B9494DF2D}" type="slidenum">
              <a:rPr lang="en-IE" smtClean="0"/>
              <a:pPr/>
              <a:t>‹#›</a:t>
            </a:fld>
            <a:endParaRPr lang="en-IE" dirty="0"/>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6" name="Footer Placeholder 5"/>
          <p:cNvSpPr>
            <a:spLocks noGrp="1"/>
          </p:cNvSpPr>
          <p:nvPr>
            <p:ph type="ftr" sz="quarter" idx="11"/>
          </p:nvPr>
        </p:nvSpPr>
        <p:spPr/>
        <p:txBody>
          <a:bodyPr/>
          <a:lstStyle/>
          <a:p>
            <a:endParaRPr lang="en-IE" dirty="0"/>
          </a:p>
        </p:txBody>
      </p:sp>
      <p:sp>
        <p:nvSpPr>
          <p:cNvPr id="7" name="Slide Number Placeholder 6"/>
          <p:cNvSpPr>
            <a:spLocks noGrp="1"/>
          </p:cNvSpPr>
          <p:nvPr>
            <p:ph type="sldNum" sz="quarter" idx="12"/>
          </p:nvPr>
        </p:nvSpPr>
        <p:spPr/>
        <p:txBody>
          <a:bodyPr/>
          <a:lstStyle/>
          <a:p>
            <a:fld id="{66F3B913-B1B7-44CB-BD81-DB7B9494DF2D}" type="slidenum">
              <a:rPr lang="en-IE" smtClean="0"/>
              <a:pPr/>
              <a:t>‹#›</a:t>
            </a:fld>
            <a:endParaRPr lang="en-IE" dirty="0"/>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8" name="Footer Placeholder 7"/>
          <p:cNvSpPr>
            <a:spLocks noGrp="1"/>
          </p:cNvSpPr>
          <p:nvPr>
            <p:ph type="ftr" sz="quarter" idx="11"/>
          </p:nvPr>
        </p:nvSpPr>
        <p:spPr/>
        <p:txBody>
          <a:bodyPr/>
          <a:lstStyle/>
          <a:p>
            <a:endParaRPr lang="en-IE" dirty="0"/>
          </a:p>
        </p:txBody>
      </p:sp>
      <p:sp>
        <p:nvSpPr>
          <p:cNvPr id="9" name="Slide Number Placeholder 8"/>
          <p:cNvSpPr>
            <a:spLocks noGrp="1"/>
          </p:cNvSpPr>
          <p:nvPr>
            <p:ph type="sldNum" sz="quarter" idx="12"/>
          </p:nvPr>
        </p:nvSpPr>
        <p:spPr/>
        <p:txBody>
          <a:bodyPr/>
          <a:lstStyle/>
          <a:p>
            <a:fld id="{66F3B913-B1B7-44CB-BD81-DB7B9494DF2D}" type="slidenum">
              <a:rPr lang="en-IE" smtClean="0"/>
              <a:pPr/>
              <a:t>‹#›</a:t>
            </a:fld>
            <a:endParaRPr lang="en-IE" dirty="0"/>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4" name="Footer Placeholder 3"/>
          <p:cNvSpPr>
            <a:spLocks noGrp="1"/>
          </p:cNvSpPr>
          <p:nvPr>
            <p:ph type="ftr" sz="quarter" idx="11"/>
          </p:nvPr>
        </p:nvSpPr>
        <p:spPr/>
        <p:txBody>
          <a:bodyPr/>
          <a:lstStyle/>
          <a:p>
            <a:endParaRPr lang="en-IE" dirty="0"/>
          </a:p>
        </p:txBody>
      </p:sp>
      <p:sp>
        <p:nvSpPr>
          <p:cNvPr id="5" name="Slide Number Placeholder 4"/>
          <p:cNvSpPr>
            <a:spLocks noGrp="1"/>
          </p:cNvSpPr>
          <p:nvPr>
            <p:ph type="sldNum" sz="quarter" idx="12"/>
          </p:nvPr>
        </p:nvSpPr>
        <p:spPr/>
        <p:txBody>
          <a:bodyPr/>
          <a:lstStyle/>
          <a:p>
            <a:fld id="{66F3B913-B1B7-44CB-BD81-DB7B9494DF2D}" type="slidenum">
              <a:rPr lang="en-IE" smtClean="0"/>
              <a:pPr/>
              <a:t>‹#›</a:t>
            </a:fld>
            <a:endParaRPr lang="en-IE"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3" name="Footer Placeholder 2"/>
          <p:cNvSpPr>
            <a:spLocks noGrp="1"/>
          </p:cNvSpPr>
          <p:nvPr>
            <p:ph type="ftr" sz="quarter" idx="11"/>
          </p:nvPr>
        </p:nvSpPr>
        <p:spPr/>
        <p:txBody>
          <a:bodyPr/>
          <a:lstStyle/>
          <a:p>
            <a:endParaRPr lang="en-IE" dirty="0"/>
          </a:p>
        </p:txBody>
      </p:sp>
      <p:sp>
        <p:nvSpPr>
          <p:cNvPr id="4" name="Slide Number Placeholder 3"/>
          <p:cNvSpPr>
            <a:spLocks noGrp="1"/>
          </p:cNvSpPr>
          <p:nvPr>
            <p:ph type="sldNum" sz="quarter" idx="12"/>
          </p:nvPr>
        </p:nvSpPr>
        <p:spPr/>
        <p:txBody>
          <a:bodyPr/>
          <a:lstStyle/>
          <a:p>
            <a:fld id="{66F3B913-B1B7-44CB-BD81-DB7B9494DF2D}" type="slidenum">
              <a:rPr lang="en-IE" smtClean="0"/>
              <a:pPr/>
              <a:t>‹#›</a:t>
            </a:fld>
            <a:endParaRPr lang="en-IE"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6" name="Footer Placeholder 5"/>
          <p:cNvSpPr>
            <a:spLocks noGrp="1"/>
          </p:cNvSpPr>
          <p:nvPr>
            <p:ph type="ftr" sz="quarter" idx="11"/>
          </p:nvPr>
        </p:nvSpPr>
        <p:spPr/>
        <p:txBody>
          <a:bodyPr/>
          <a:lstStyle/>
          <a:p>
            <a:endParaRPr lang="en-IE" dirty="0"/>
          </a:p>
        </p:txBody>
      </p:sp>
      <p:sp>
        <p:nvSpPr>
          <p:cNvPr id="7" name="Slide Number Placeholder 6"/>
          <p:cNvSpPr>
            <a:spLocks noGrp="1"/>
          </p:cNvSpPr>
          <p:nvPr>
            <p:ph type="sldNum" sz="quarter" idx="12"/>
          </p:nvPr>
        </p:nvSpPr>
        <p:spPr/>
        <p:txBody>
          <a:bodyPr/>
          <a:lstStyle/>
          <a:p>
            <a:fld id="{66F3B913-B1B7-44CB-BD81-DB7B9494DF2D}" type="slidenum">
              <a:rPr lang="en-IE" smtClean="0"/>
              <a:pPr/>
              <a:t>‹#›</a:t>
            </a:fld>
            <a:endParaRPr lang="en-IE"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F7288F-D754-4C73-B2E7-305BC94A8788}" type="datetimeFigureOut">
              <a:rPr lang="en-IE" smtClean="0"/>
              <a:pPr/>
              <a:t>24/01/2015</a:t>
            </a:fld>
            <a:endParaRPr lang="en-IE" dirty="0"/>
          </a:p>
        </p:txBody>
      </p:sp>
      <p:sp>
        <p:nvSpPr>
          <p:cNvPr id="6" name="Footer Placeholder 5"/>
          <p:cNvSpPr>
            <a:spLocks noGrp="1"/>
          </p:cNvSpPr>
          <p:nvPr>
            <p:ph type="ftr" sz="quarter" idx="11"/>
          </p:nvPr>
        </p:nvSpPr>
        <p:spPr/>
        <p:txBody>
          <a:bodyPr/>
          <a:lstStyle/>
          <a:p>
            <a:endParaRPr lang="en-IE" dirty="0"/>
          </a:p>
        </p:txBody>
      </p:sp>
      <p:sp>
        <p:nvSpPr>
          <p:cNvPr id="7" name="Slide Number Placeholder 6"/>
          <p:cNvSpPr>
            <a:spLocks noGrp="1"/>
          </p:cNvSpPr>
          <p:nvPr>
            <p:ph type="sldNum" sz="quarter" idx="12"/>
          </p:nvPr>
        </p:nvSpPr>
        <p:spPr/>
        <p:txBody>
          <a:bodyPr/>
          <a:lstStyle/>
          <a:p>
            <a:fld id="{66F3B913-B1B7-44CB-BD81-DB7B9494DF2D}" type="slidenum">
              <a:rPr lang="en-IE" smtClean="0"/>
              <a:pPr/>
              <a:t>‹#›</a:t>
            </a:fld>
            <a:endParaRPr lang="en-IE"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fld id="{61F7288F-D754-4C73-B2E7-305BC94A8788}" type="datetimeFigureOut">
              <a:rPr lang="en-IE" smtClean="0"/>
              <a:pPr/>
              <a:t>24/01/2015</a:t>
            </a:fld>
            <a:endParaRPr lang="en-IE" dirty="0"/>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IE" dirty="0"/>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66F3B913-B1B7-44CB-BD81-DB7B9494DF2D}" type="slidenum">
              <a:rPr lang="en-IE" smtClean="0"/>
              <a:pPr/>
              <a:t>‹#›</a:t>
            </a:fld>
            <a:endParaRPr lang="en-IE" dirty="0"/>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Layout" Target="../slideLayouts/slideLayout2.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3899519"/>
          </a:xfrm>
        </p:spPr>
        <p:txBody>
          <a:bodyPr/>
          <a:lstStyle/>
          <a:p>
            <a:r>
              <a:rPr lang="en-IE" dirty="0" smtClean="0"/>
              <a:t>Object Oriented Programming</a:t>
            </a:r>
            <a:endParaRPr lang="en-IE" dirty="0"/>
          </a:p>
        </p:txBody>
      </p:sp>
      <p:sp>
        <p:nvSpPr>
          <p:cNvPr id="3" name="Subtitle 2"/>
          <p:cNvSpPr>
            <a:spLocks noGrp="1"/>
          </p:cNvSpPr>
          <p:nvPr>
            <p:ph type="subTitle" idx="1"/>
          </p:nvPr>
        </p:nvSpPr>
        <p:spPr/>
        <p:txBody>
          <a:bodyPr>
            <a:normAutofit/>
          </a:bodyPr>
          <a:lstStyle/>
          <a:p>
            <a:r>
              <a:rPr lang="en-IE" dirty="0" smtClean="0"/>
              <a:t>Week1 – Session 1</a:t>
            </a:r>
          </a:p>
          <a:p>
            <a:r>
              <a:rPr lang="en-IE" dirty="0" smtClean="0"/>
              <a:t>Colm Bennett</a:t>
            </a:r>
          </a:p>
        </p:txBody>
      </p:sp>
    </p:spTree>
    <p:custDataLst>
      <p:tags r:id="rId1"/>
    </p:custDataLst>
    <p:extLst>
      <p:ext uri="{BB962C8B-B14F-4D97-AF65-F5344CB8AC3E}">
        <p14:creationId xmlns:p14="http://schemas.microsoft.com/office/powerpoint/2010/main" val="30225633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4624"/>
            <a:ext cx="8229600" cy="1600200"/>
          </a:xfrm>
        </p:spPr>
        <p:txBody>
          <a:bodyPr/>
          <a:lstStyle/>
          <a:p>
            <a:r>
              <a:rPr lang="en-IE" dirty="0" smtClean="0"/>
              <a:t>Object Oriented Programming	</a:t>
            </a:r>
            <a:endParaRPr lang="en-IE" dirty="0"/>
          </a:p>
        </p:txBody>
      </p:sp>
      <p:sp>
        <p:nvSpPr>
          <p:cNvPr id="3" name="Content Placeholder 2"/>
          <p:cNvSpPr>
            <a:spLocks noGrp="1"/>
          </p:cNvSpPr>
          <p:nvPr>
            <p:ph sz="half" idx="2"/>
          </p:nvPr>
        </p:nvSpPr>
        <p:spPr>
          <a:xfrm>
            <a:off x="467544" y="1772816"/>
            <a:ext cx="4042792" cy="4590288"/>
          </a:xfrm>
        </p:spPr>
        <p:txBody>
          <a:bodyPr>
            <a:normAutofit/>
          </a:bodyPr>
          <a:lstStyle/>
          <a:p>
            <a:pPr>
              <a:lnSpc>
                <a:spcPct val="170000"/>
              </a:lnSpc>
            </a:pPr>
            <a:r>
              <a:rPr lang="en-IE" dirty="0" smtClean="0"/>
              <a:t>Session Times:</a:t>
            </a:r>
          </a:p>
          <a:p>
            <a:pPr lvl="1">
              <a:lnSpc>
                <a:spcPct val="170000"/>
              </a:lnSpc>
            </a:pPr>
            <a:r>
              <a:rPr lang="en-IE" dirty="0" smtClean="0"/>
              <a:t>Monday </a:t>
            </a:r>
            <a:r>
              <a:rPr lang="en-IE" dirty="0" smtClean="0"/>
              <a:t>9am – 11am</a:t>
            </a:r>
            <a:endParaRPr lang="en-IE" dirty="0" smtClean="0"/>
          </a:p>
          <a:p>
            <a:pPr lvl="1">
              <a:lnSpc>
                <a:spcPct val="170000"/>
              </a:lnSpc>
            </a:pPr>
            <a:r>
              <a:rPr lang="en-IE" dirty="0" smtClean="0"/>
              <a:t>Friday 1pm – </a:t>
            </a:r>
            <a:r>
              <a:rPr lang="en-IE" dirty="0" smtClean="0"/>
              <a:t>3pm</a:t>
            </a:r>
            <a:endParaRPr lang="en-IE" dirty="0" smtClean="0"/>
          </a:p>
          <a:p>
            <a:pPr>
              <a:lnSpc>
                <a:spcPct val="170000"/>
              </a:lnSpc>
            </a:pPr>
            <a:r>
              <a:rPr lang="en-IE" dirty="0" smtClean="0"/>
              <a:t>Attendance:</a:t>
            </a:r>
          </a:p>
          <a:p>
            <a:pPr lvl="1">
              <a:lnSpc>
                <a:spcPct val="170000"/>
              </a:lnSpc>
            </a:pPr>
            <a:r>
              <a:rPr lang="en-IE" dirty="0" smtClean="0"/>
              <a:t>Mandatory – monitored by team</a:t>
            </a:r>
          </a:p>
          <a:p>
            <a:pPr lvl="1">
              <a:lnSpc>
                <a:spcPct val="170000"/>
              </a:lnSpc>
            </a:pPr>
            <a:r>
              <a:rPr lang="en-IE" dirty="0" smtClean="0"/>
              <a:t>Must attend minimum 90% of sessions </a:t>
            </a:r>
          </a:p>
          <a:p>
            <a:pPr lvl="1">
              <a:buNone/>
            </a:pPr>
            <a:endParaRPr lang="en-IE" dirty="0" smtClean="0"/>
          </a:p>
        </p:txBody>
      </p:sp>
      <p:sp>
        <p:nvSpPr>
          <p:cNvPr id="4" name="Content Placeholder 3"/>
          <p:cNvSpPr>
            <a:spLocks noGrp="1"/>
          </p:cNvSpPr>
          <p:nvPr>
            <p:ph sz="quarter" idx="13"/>
          </p:nvPr>
        </p:nvSpPr>
        <p:spPr>
          <a:xfrm>
            <a:off x="4355976" y="1772816"/>
            <a:ext cx="3968824" cy="4590288"/>
          </a:xfrm>
        </p:spPr>
        <p:txBody>
          <a:bodyPr>
            <a:normAutofit fontScale="85000" lnSpcReduction="20000"/>
          </a:bodyPr>
          <a:lstStyle/>
          <a:p>
            <a:pPr>
              <a:lnSpc>
                <a:spcPct val="170000"/>
              </a:lnSpc>
            </a:pPr>
            <a:r>
              <a:rPr lang="en-IE" dirty="0" smtClean="0"/>
              <a:t>Assessment:</a:t>
            </a:r>
          </a:p>
          <a:p>
            <a:pPr lvl="1">
              <a:lnSpc>
                <a:spcPct val="170000"/>
              </a:lnSpc>
            </a:pPr>
            <a:r>
              <a:rPr lang="en-IE" dirty="0" smtClean="0"/>
              <a:t>Formative</a:t>
            </a:r>
          </a:p>
          <a:p>
            <a:pPr lvl="2">
              <a:lnSpc>
                <a:spcPct val="170000"/>
              </a:lnSpc>
            </a:pPr>
            <a:r>
              <a:rPr lang="en-IE" dirty="0" smtClean="0"/>
              <a:t>Feedback from project facilitator</a:t>
            </a:r>
          </a:p>
          <a:p>
            <a:pPr lvl="1">
              <a:lnSpc>
                <a:spcPct val="170000"/>
              </a:lnSpc>
            </a:pPr>
            <a:r>
              <a:rPr lang="en-IE" dirty="0" smtClean="0"/>
              <a:t>Assessed</a:t>
            </a:r>
          </a:p>
          <a:p>
            <a:pPr lvl="2">
              <a:lnSpc>
                <a:spcPct val="170000"/>
              </a:lnSpc>
            </a:pPr>
            <a:r>
              <a:rPr lang="en-IE" dirty="0" smtClean="0"/>
              <a:t>50% End of Semester </a:t>
            </a:r>
            <a:r>
              <a:rPr lang="en-IE" dirty="0" smtClean="0"/>
              <a:t>Exam (CLOSED BOOK)</a:t>
            </a:r>
            <a:endParaRPr lang="en-IE" dirty="0" smtClean="0"/>
          </a:p>
          <a:p>
            <a:pPr lvl="2">
              <a:lnSpc>
                <a:spcPct val="170000"/>
              </a:lnSpc>
            </a:pPr>
            <a:r>
              <a:rPr lang="en-IE" dirty="0" smtClean="0"/>
              <a:t>50% Continuous Assessment</a:t>
            </a:r>
          </a:p>
          <a:p>
            <a:pPr lvl="3">
              <a:lnSpc>
                <a:spcPct val="170000"/>
              </a:lnSpc>
            </a:pPr>
            <a:r>
              <a:rPr lang="en-IE" dirty="0" smtClean="0"/>
              <a:t>15% </a:t>
            </a:r>
            <a:r>
              <a:rPr lang="en-IE" dirty="0" err="1" smtClean="0"/>
              <a:t>Moodle</a:t>
            </a:r>
            <a:r>
              <a:rPr lang="en-IE" dirty="0" smtClean="0"/>
              <a:t> Quizzes </a:t>
            </a:r>
          </a:p>
          <a:p>
            <a:pPr lvl="3">
              <a:lnSpc>
                <a:spcPct val="170000"/>
              </a:lnSpc>
              <a:buNone/>
            </a:pPr>
            <a:r>
              <a:rPr lang="en-IE" dirty="0" smtClean="0"/>
              <a:t>   (6 of 8 @ 2.5% each)</a:t>
            </a:r>
          </a:p>
          <a:p>
            <a:pPr lvl="3">
              <a:lnSpc>
                <a:spcPct val="170000"/>
              </a:lnSpc>
            </a:pPr>
            <a:r>
              <a:rPr lang="en-IE" dirty="0" smtClean="0"/>
              <a:t>35% Group Assignment </a:t>
            </a:r>
          </a:p>
          <a:p>
            <a:pPr lvl="3">
              <a:lnSpc>
                <a:spcPct val="170000"/>
              </a:lnSpc>
              <a:buNone/>
            </a:pPr>
            <a:r>
              <a:rPr lang="en-IE" dirty="0" smtClean="0"/>
              <a:t>   (Teams of 4)</a:t>
            </a:r>
          </a:p>
          <a:p>
            <a:endParaRPr lang="en-IE" dirty="0"/>
          </a:p>
        </p:txBody>
      </p:sp>
    </p:spTree>
    <p:custDataLst>
      <p:tags r:id="rId1"/>
    </p:custDataLst>
    <p:extLst>
      <p:ext uri="{BB962C8B-B14F-4D97-AF65-F5344CB8AC3E}">
        <p14:creationId xmlns:p14="http://schemas.microsoft.com/office/powerpoint/2010/main" val="1725521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0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0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xEl>
                                              <p:pRg st="0" end="0"/>
                                            </p:txEl>
                                          </p:spTgt>
                                        </p:tgtEl>
                                        <p:attrNameLst>
                                          <p:attrName>style.visibility</p:attrName>
                                        </p:attrNameLst>
                                      </p:cBhvr>
                                      <p:to>
                                        <p:strVal val="visible"/>
                                      </p:to>
                                    </p:set>
                                    <p:animEffect transition="in" filter="fade">
                                      <p:cBhvr>
                                        <p:cTn id="29" dur="2000"/>
                                        <p:tgtEl>
                                          <p:spTgt spid="4">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
                                            <p:txEl>
                                              <p:pRg st="1" end="1"/>
                                            </p:txEl>
                                          </p:spTgt>
                                        </p:tgtEl>
                                        <p:attrNameLst>
                                          <p:attrName>style.visibility</p:attrName>
                                        </p:attrNameLst>
                                      </p:cBhvr>
                                      <p:to>
                                        <p:strVal val="visible"/>
                                      </p:to>
                                    </p:set>
                                    <p:animEffect transition="in" filter="fade">
                                      <p:cBhvr>
                                        <p:cTn id="32" dur="2000"/>
                                        <p:tgtEl>
                                          <p:spTgt spid="4">
                                            <p:txEl>
                                              <p:pRg st="1" end="1"/>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animEffect transition="in" filter="fade">
                                      <p:cBhvr>
                                        <p:cTn id="35" dur="2000"/>
                                        <p:tgtEl>
                                          <p:spTgt spid="4">
                                            <p:txEl>
                                              <p:pRg st="2" end="2"/>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
                                            <p:txEl>
                                              <p:pRg st="3" end="3"/>
                                            </p:txEl>
                                          </p:spTgt>
                                        </p:tgtEl>
                                        <p:attrNameLst>
                                          <p:attrName>style.visibility</p:attrName>
                                        </p:attrNameLst>
                                      </p:cBhvr>
                                      <p:to>
                                        <p:strVal val="visible"/>
                                      </p:to>
                                    </p:set>
                                    <p:animEffect transition="in" filter="fade">
                                      <p:cBhvr>
                                        <p:cTn id="38" dur="2000"/>
                                        <p:tgtEl>
                                          <p:spTgt spid="4">
                                            <p:txEl>
                                              <p:pRg st="3" end="3"/>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
                                            <p:txEl>
                                              <p:pRg st="4" end="4"/>
                                            </p:txEl>
                                          </p:spTgt>
                                        </p:tgtEl>
                                        <p:attrNameLst>
                                          <p:attrName>style.visibility</p:attrName>
                                        </p:attrNameLst>
                                      </p:cBhvr>
                                      <p:to>
                                        <p:strVal val="visible"/>
                                      </p:to>
                                    </p:set>
                                    <p:animEffect transition="in" filter="fade">
                                      <p:cBhvr>
                                        <p:cTn id="41" dur="2000"/>
                                        <p:tgtEl>
                                          <p:spTgt spid="4">
                                            <p:txEl>
                                              <p:pRg st="4" end="4"/>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
                                            <p:txEl>
                                              <p:pRg st="5" end="5"/>
                                            </p:txEl>
                                          </p:spTgt>
                                        </p:tgtEl>
                                        <p:attrNameLst>
                                          <p:attrName>style.visibility</p:attrName>
                                        </p:attrNameLst>
                                      </p:cBhvr>
                                      <p:to>
                                        <p:strVal val="visible"/>
                                      </p:to>
                                    </p:set>
                                    <p:animEffect transition="in" filter="fade">
                                      <p:cBhvr>
                                        <p:cTn id="44" dur="2000"/>
                                        <p:tgtEl>
                                          <p:spTgt spid="4">
                                            <p:txEl>
                                              <p:pRg st="5" end="5"/>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
                                            <p:txEl>
                                              <p:pRg st="6" end="6"/>
                                            </p:txEl>
                                          </p:spTgt>
                                        </p:tgtEl>
                                        <p:attrNameLst>
                                          <p:attrName>style.visibility</p:attrName>
                                        </p:attrNameLst>
                                      </p:cBhvr>
                                      <p:to>
                                        <p:strVal val="visible"/>
                                      </p:to>
                                    </p:set>
                                    <p:animEffect transition="in" filter="fade">
                                      <p:cBhvr>
                                        <p:cTn id="47" dur="2000"/>
                                        <p:tgtEl>
                                          <p:spTgt spid="4">
                                            <p:txEl>
                                              <p:pRg st="6" end="6"/>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
                                            <p:txEl>
                                              <p:pRg st="7" end="7"/>
                                            </p:txEl>
                                          </p:spTgt>
                                        </p:tgtEl>
                                        <p:attrNameLst>
                                          <p:attrName>style.visibility</p:attrName>
                                        </p:attrNameLst>
                                      </p:cBhvr>
                                      <p:to>
                                        <p:strVal val="visible"/>
                                      </p:to>
                                    </p:set>
                                    <p:animEffect transition="in" filter="fade">
                                      <p:cBhvr>
                                        <p:cTn id="50" dur="2000"/>
                                        <p:tgtEl>
                                          <p:spTgt spid="4">
                                            <p:txEl>
                                              <p:pRg st="7" end="7"/>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
                                            <p:txEl>
                                              <p:pRg st="8" end="8"/>
                                            </p:txEl>
                                          </p:spTgt>
                                        </p:tgtEl>
                                        <p:attrNameLst>
                                          <p:attrName>style.visibility</p:attrName>
                                        </p:attrNameLst>
                                      </p:cBhvr>
                                      <p:to>
                                        <p:strVal val="visible"/>
                                      </p:to>
                                    </p:set>
                                    <p:animEffect transition="in" filter="fade">
                                      <p:cBhvr>
                                        <p:cTn id="53" dur="2000"/>
                                        <p:tgtEl>
                                          <p:spTgt spid="4">
                                            <p:txEl>
                                              <p:pRg st="8" end="8"/>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
                                            <p:txEl>
                                              <p:pRg st="9" end="9"/>
                                            </p:txEl>
                                          </p:spTgt>
                                        </p:tgtEl>
                                        <p:attrNameLst>
                                          <p:attrName>style.visibility</p:attrName>
                                        </p:attrNameLst>
                                      </p:cBhvr>
                                      <p:to>
                                        <p:strVal val="visible"/>
                                      </p:to>
                                    </p:set>
                                    <p:animEffect transition="in" filter="fade">
                                      <p:cBhvr>
                                        <p:cTn id="56" dur="20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96752"/>
          </a:xfrm>
        </p:spPr>
        <p:txBody>
          <a:bodyPr/>
          <a:lstStyle/>
          <a:p>
            <a:r>
              <a:rPr lang="en-IE" dirty="0" smtClean="0"/>
              <a:t>The Problem</a:t>
            </a:r>
            <a:endParaRPr lang="en-IE" dirty="0"/>
          </a:p>
        </p:txBody>
      </p:sp>
      <p:sp>
        <p:nvSpPr>
          <p:cNvPr id="5" name="Content Placeholder 4"/>
          <p:cNvSpPr>
            <a:spLocks noGrp="1"/>
          </p:cNvSpPr>
          <p:nvPr>
            <p:ph idx="1"/>
          </p:nvPr>
        </p:nvSpPr>
        <p:spPr>
          <a:xfrm>
            <a:off x="457200" y="1412776"/>
            <a:ext cx="7620000" cy="4988024"/>
          </a:xfrm>
        </p:spPr>
        <p:txBody>
          <a:bodyPr>
            <a:normAutofit/>
          </a:bodyPr>
          <a:lstStyle/>
          <a:p>
            <a:pPr marL="114300" lvl="0" indent="0">
              <a:buNone/>
            </a:pPr>
            <a:r>
              <a:rPr lang="en-GB" sz="1700" dirty="0" smtClean="0"/>
              <a:t>Video from the college president </a:t>
            </a:r>
            <a:endParaRPr lang="en-GB" sz="1700" dirty="0"/>
          </a:p>
        </p:txBody>
      </p:sp>
      <p:pic>
        <p:nvPicPr>
          <p:cNvPr id="3" name="Projec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9552" y="1844823"/>
            <a:ext cx="8147248" cy="4582827"/>
          </a:xfrm>
          <a:prstGeom prst="rect">
            <a:avLst/>
          </a:prstGeom>
        </p:spPr>
      </p:pic>
    </p:spTree>
    <p:extLst>
      <p:ext uri="{BB962C8B-B14F-4D97-AF65-F5344CB8AC3E}">
        <p14:creationId xmlns:p14="http://schemas.microsoft.com/office/powerpoint/2010/main" val="32711079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Problem</a:t>
            </a:r>
            <a:endParaRPr lang="en-GB" dirty="0"/>
          </a:p>
        </p:txBody>
      </p:sp>
      <p:sp>
        <p:nvSpPr>
          <p:cNvPr id="3" name="Content Placeholder 2"/>
          <p:cNvSpPr>
            <a:spLocks noGrp="1"/>
          </p:cNvSpPr>
          <p:nvPr>
            <p:ph idx="1"/>
          </p:nvPr>
        </p:nvSpPr>
        <p:spPr/>
        <p:txBody>
          <a:bodyPr/>
          <a:lstStyle/>
          <a:p>
            <a:r>
              <a:rPr lang="en-GB" dirty="0" smtClean="0"/>
              <a:t>App to enhance students’ understanding of key maths, science and technological subjects</a:t>
            </a:r>
          </a:p>
          <a:p>
            <a:r>
              <a:rPr lang="en-GB" dirty="0" smtClean="0"/>
              <a:t>Targeted at second level students, 1</a:t>
            </a:r>
            <a:r>
              <a:rPr lang="en-GB" baseline="30000" dirty="0" smtClean="0"/>
              <a:t>st</a:t>
            </a:r>
            <a:r>
              <a:rPr lang="en-GB" dirty="0" smtClean="0"/>
              <a:t> – 6st Year</a:t>
            </a:r>
          </a:p>
          <a:p>
            <a:r>
              <a:rPr lang="en-GB" dirty="0" smtClean="0"/>
              <a:t>Example from last year…</a:t>
            </a:r>
          </a:p>
          <a:p>
            <a:endParaRPr lang="en-GB" dirty="0"/>
          </a:p>
        </p:txBody>
      </p:sp>
    </p:spTree>
    <p:extLst>
      <p:ext uri="{BB962C8B-B14F-4D97-AF65-F5344CB8AC3E}">
        <p14:creationId xmlns:p14="http://schemas.microsoft.com/office/powerpoint/2010/main" val="3556862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smtClean="0"/>
              <a:t>The Problem	</a:t>
            </a:r>
            <a:endParaRPr lang="en-IE" dirty="0"/>
          </a:p>
        </p:txBody>
      </p:sp>
      <p:sp>
        <p:nvSpPr>
          <p:cNvPr id="3" name="Content Placeholder 2"/>
          <p:cNvSpPr>
            <a:spLocks noGrp="1"/>
          </p:cNvSpPr>
          <p:nvPr>
            <p:ph idx="1"/>
          </p:nvPr>
        </p:nvSpPr>
        <p:spPr/>
        <p:txBody>
          <a:bodyPr>
            <a:normAutofit lnSpcReduction="10000"/>
          </a:bodyPr>
          <a:lstStyle/>
          <a:p>
            <a:pPr lvl="0">
              <a:lnSpc>
                <a:spcPct val="150000"/>
              </a:lnSpc>
            </a:pPr>
            <a:r>
              <a:rPr lang="en-IE" sz="1700" dirty="0"/>
              <a:t>Working in teams of 4 people you will build a fully functional prototype for your app using java</a:t>
            </a:r>
            <a:endParaRPr lang="en-GB" sz="1700" dirty="0"/>
          </a:p>
          <a:p>
            <a:pPr lvl="0">
              <a:lnSpc>
                <a:spcPct val="150000"/>
              </a:lnSpc>
            </a:pPr>
            <a:r>
              <a:rPr lang="en-IE" sz="1700" dirty="0"/>
              <a:t>The representative group of potential users will review the prototypes at the end of the semester</a:t>
            </a:r>
            <a:endParaRPr lang="en-GB" sz="1700" dirty="0"/>
          </a:p>
          <a:p>
            <a:pPr lvl="0">
              <a:lnSpc>
                <a:spcPct val="150000"/>
              </a:lnSpc>
            </a:pPr>
            <a:r>
              <a:rPr lang="en-GB" sz="1700" dirty="0"/>
              <a:t>The app must consist of 4 distinct sections</a:t>
            </a:r>
          </a:p>
          <a:p>
            <a:pPr lvl="0">
              <a:lnSpc>
                <a:spcPct val="150000"/>
              </a:lnSpc>
            </a:pPr>
            <a:r>
              <a:rPr lang="en-IE" sz="1700" dirty="0"/>
              <a:t>Each member of the team will take responsibility for the development of one of these sections</a:t>
            </a:r>
            <a:endParaRPr lang="en-GB" sz="1700" dirty="0"/>
          </a:p>
          <a:p>
            <a:pPr lvl="0">
              <a:lnSpc>
                <a:spcPct val="150000"/>
              </a:lnSpc>
            </a:pPr>
            <a:r>
              <a:rPr lang="en-IE" sz="1700" dirty="0"/>
              <a:t>All sections should then be combined in one complete seamless package</a:t>
            </a:r>
            <a:endParaRPr lang="en-GB" sz="1700" dirty="0"/>
          </a:p>
          <a:p>
            <a:pPr lvl="0">
              <a:lnSpc>
                <a:spcPct val="150000"/>
              </a:lnSpc>
            </a:pPr>
            <a:r>
              <a:rPr lang="en-IE" sz="1700" dirty="0"/>
              <a:t>In the circumstance where a group has less than 4 members, each member still takes only one section </a:t>
            </a:r>
            <a:r>
              <a:rPr lang="en-IE" sz="1700" dirty="0" smtClean="0"/>
              <a:t>each</a:t>
            </a:r>
          </a:p>
          <a:p>
            <a:pPr lvl="1"/>
            <a:endParaRPr lang="en-IE"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Make a Note</a:t>
            </a:r>
            <a:endParaRPr lang="en-GB" dirty="0"/>
          </a:p>
        </p:txBody>
      </p:sp>
      <p:sp>
        <p:nvSpPr>
          <p:cNvPr id="3" name="Content Placeholder 2"/>
          <p:cNvSpPr>
            <a:spLocks noGrp="1"/>
          </p:cNvSpPr>
          <p:nvPr>
            <p:ph idx="1"/>
          </p:nvPr>
        </p:nvSpPr>
        <p:spPr/>
        <p:txBody>
          <a:bodyPr/>
          <a:lstStyle/>
          <a:p>
            <a:r>
              <a:rPr lang="en-GB" dirty="0" smtClean="0"/>
              <a:t>You need to self-select a team of </a:t>
            </a:r>
            <a:r>
              <a:rPr lang="en-GB" b="1" dirty="0" smtClean="0"/>
              <a:t>4 people</a:t>
            </a:r>
            <a:r>
              <a:rPr lang="en-GB" dirty="0" smtClean="0"/>
              <a:t> </a:t>
            </a:r>
          </a:p>
          <a:p>
            <a:r>
              <a:rPr lang="en-GB" dirty="0" smtClean="0"/>
              <a:t>Update your teams details via the Google Docs link on Moodle</a:t>
            </a:r>
          </a:p>
          <a:p>
            <a:r>
              <a:rPr lang="en-GB" dirty="0" smtClean="0"/>
              <a:t>Must be done by the 3pm Friday</a:t>
            </a:r>
          </a:p>
          <a:p>
            <a:r>
              <a:rPr lang="en-GB" dirty="0" smtClean="0"/>
              <a:t>Students who have not self-selected a team by then will be assigned to one</a:t>
            </a:r>
          </a:p>
          <a:p>
            <a:r>
              <a:rPr lang="en-GB" dirty="0" smtClean="0"/>
              <a:t>Once the teams have been submitted they are final</a:t>
            </a:r>
            <a:endParaRPr lang="en-GB" dirty="0"/>
          </a:p>
        </p:txBody>
      </p:sp>
      <p:pic>
        <p:nvPicPr>
          <p:cNvPr id="1026" name="Picture 2" descr="C:\Users\fsheridan\AppData\Local\Microsoft\Windows\Temporary Internet Files\Content.IE5\Q2OMEZY0\MC900433838[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404360">
            <a:off x="7028365" y="44553"/>
            <a:ext cx="1828572" cy="1828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02356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Revision</a:t>
            </a:r>
            <a:endParaRPr lang="en-GB"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rot="1413532">
            <a:off x="6648044" y="551622"/>
            <a:ext cx="2018085" cy="1597651"/>
          </a:xfrm>
        </p:spPr>
      </p:pic>
      <p:sp>
        <p:nvSpPr>
          <p:cNvPr id="6"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endParaRPr lang="en-GB" dirty="0" smtClean="0"/>
          </a:p>
          <a:p>
            <a:r>
              <a:rPr lang="en-GB" dirty="0" smtClean="0"/>
              <a:t>Task 1:</a:t>
            </a:r>
          </a:p>
          <a:p>
            <a:pPr lvl="1"/>
            <a:r>
              <a:rPr lang="en-GB" dirty="0" smtClean="0"/>
              <a:t>Make a list of the topics covered in Intro. to Programming last semester</a:t>
            </a:r>
          </a:p>
          <a:p>
            <a:pPr lvl="0"/>
            <a:r>
              <a:rPr lang="en-GB" dirty="0" smtClean="0"/>
              <a:t>Task 2: </a:t>
            </a:r>
          </a:p>
          <a:p>
            <a:pPr lvl="1"/>
            <a:r>
              <a:rPr lang="en-GB" dirty="0" smtClean="0"/>
              <a:t>Draw an Input, Process, Output Diagram for the following problem</a:t>
            </a:r>
          </a:p>
          <a:p>
            <a:pPr lvl="1"/>
            <a:r>
              <a:rPr lang="en-GB" dirty="0" smtClean="0"/>
              <a:t>Develop </a:t>
            </a:r>
            <a:r>
              <a:rPr lang="en-GB" dirty="0"/>
              <a:t>an application that allows the user to play a Hangman game.  The game should store a secret word (which you can choose and hard code in to a variable) and allow the user to guess the word one letter at a time.  The game should begin by printing a * for every letter in the word. When the user guesses a letter correctly, that letter should replace the appropriate * and the updated string should be printed to the user.  </a:t>
            </a:r>
            <a:endParaRPr lang="en-GB" dirty="0" smtClean="0"/>
          </a:p>
          <a:p>
            <a:pPr lvl="1"/>
            <a:endParaRPr lang="en-GB" dirty="0"/>
          </a:p>
          <a:p>
            <a:pPr marL="457200" lvl="1" indent="0">
              <a:buNone/>
            </a:pPr>
            <a:r>
              <a:rPr lang="en-GB" dirty="0" smtClean="0"/>
              <a:t>	For </a:t>
            </a:r>
            <a:r>
              <a:rPr lang="en-GB" dirty="0"/>
              <a:t>example, if the secret word is house, the application first prints ***** </a:t>
            </a:r>
            <a:r>
              <a:rPr lang="en-GB" dirty="0" smtClean="0"/>
              <a:t>	and </a:t>
            </a:r>
            <a:r>
              <a:rPr lang="en-GB" dirty="0"/>
              <a:t>when the user guesses the letter o the output should be *o***.</a:t>
            </a:r>
          </a:p>
          <a:p>
            <a:endParaRPr lang="en-GB" dirty="0" smtClean="0"/>
          </a:p>
        </p:txBody>
      </p:sp>
    </p:spTree>
    <p:custDataLst>
      <p:tags r:id="rId1"/>
    </p:custDataLst>
    <p:extLst>
      <p:ext uri="{BB962C8B-B14F-4D97-AF65-F5344CB8AC3E}">
        <p14:creationId xmlns:p14="http://schemas.microsoft.com/office/powerpoint/2010/main" val="4121807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animEffect transition="in" filter="fade">
                                      <p:cBhvr>
                                        <p:cTn id="15" dur="500"/>
                                        <p:tgtEl>
                                          <p:spTgt spid="6">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4" end="4"/>
                                            </p:txEl>
                                          </p:spTgt>
                                        </p:tgtEl>
                                        <p:attrNameLst>
                                          <p:attrName>style.visibility</p:attrName>
                                        </p:attrNameLst>
                                      </p:cBhvr>
                                      <p:to>
                                        <p:strVal val="visible"/>
                                      </p:to>
                                    </p:set>
                                    <p:animEffect transition="in" filter="fade">
                                      <p:cBhvr>
                                        <p:cTn id="18" dur="500"/>
                                        <p:tgtEl>
                                          <p:spTgt spid="6">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animEffect transition="in" filter="fade">
                                      <p:cBhvr>
                                        <p:cTn id="21" dur="500"/>
                                        <p:tgtEl>
                                          <p:spTgt spid="6">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7" end="7"/>
                                            </p:txEl>
                                          </p:spTgt>
                                        </p:tgtEl>
                                        <p:attrNameLst>
                                          <p:attrName>style.visibility</p:attrName>
                                        </p:attrNameLst>
                                      </p:cBhvr>
                                      <p:to>
                                        <p:strVal val="visible"/>
                                      </p:to>
                                    </p:set>
                                    <p:animEffect transition="in" filter="fade">
                                      <p:cBhvr>
                                        <p:cTn id="2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Revision</a:t>
            </a:r>
            <a:endParaRPr lang="en-GB"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413532">
            <a:off x="6648044" y="551622"/>
            <a:ext cx="2018085" cy="1597651"/>
          </a:xfrm>
        </p:spPr>
      </p:pic>
      <p:sp>
        <p:nvSpPr>
          <p:cNvPr id="6" name="Content Placeholder 2"/>
          <p:cNvSpPr txBox="1">
            <a:spLocks/>
          </p:cNvSpPr>
          <p:nvPr/>
        </p:nvSpPr>
        <p:spPr>
          <a:xfrm>
            <a:off x="457200" y="16002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endParaRPr lang="en-GB" dirty="0" smtClean="0"/>
          </a:p>
          <a:p>
            <a:r>
              <a:rPr lang="en-GB" dirty="0" smtClean="0"/>
              <a:t>Task 3:</a:t>
            </a:r>
          </a:p>
          <a:p>
            <a:pPr lvl="1"/>
            <a:r>
              <a:rPr lang="en-GB" dirty="0" smtClean="0"/>
              <a:t>Draw an object diagram for the same problem</a:t>
            </a:r>
          </a:p>
          <a:p>
            <a:pPr lvl="0"/>
            <a:r>
              <a:rPr lang="en-GB" dirty="0" smtClean="0"/>
              <a:t>Task 4: </a:t>
            </a:r>
          </a:p>
          <a:p>
            <a:pPr lvl="1"/>
            <a:r>
              <a:rPr lang="en-GB" dirty="0" smtClean="0"/>
              <a:t>Write the instantiable class for the problem</a:t>
            </a:r>
          </a:p>
          <a:p>
            <a:r>
              <a:rPr lang="en-GB" dirty="0" smtClean="0"/>
              <a:t>Task 5: </a:t>
            </a:r>
          </a:p>
          <a:p>
            <a:pPr lvl="1"/>
            <a:r>
              <a:rPr lang="en-GB" dirty="0" smtClean="0"/>
              <a:t>Write the app class for the problem</a:t>
            </a:r>
            <a:endParaRPr lang="en-GB" dirty="0"/>
          </a:p>
          <a:p>
            <a:r>
              <a:rPr lang="en-GB" dirty="0" smtClean="0"/>
              <a:t>Task 6:</a:t>
            </a:r>
          </a:p>
          <a:p>
            <a:pPr lvl="1"/>
            <a:r>
              <a:rPr lang="en-GB" dirty="0"/>
              <a:t>Add functionality to the app to allow the user to guess a letter 10 times and give the appropriate output each time</a:t>
            </a:r>
          </a:p>
          <a:p>
            <a:pPr marL="0" indent="0">
              <a:buNone/>
            </a:pPr>
            <a:endParaRPr lang="en-GB" dirty="0" smtClean="0"/>
          </a:p>
        </p:txBody>
      </p:sp>
    </p:spTree>
    <p:extLst>
      <p:ext uri="{BB962C8B-B14F-4D97-AF65-F5344CB8AC3E}">
        <p14:creationId xmlns:p14="http://schemas.microsoft.com/office/powerpoint/2010/main" val="314666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animEffect transition="in" filter="fade">
                                      <p:cBhvr>
                                        <p:cTn id="15" dur="500"/>
                                        <p:tgtEl>
                                          <p:spTgt spid="6">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4" end="4"/>
                                            </p:txEl>
                                          </p:spTgt>
                                        </p:tgtEl>
                                        <p:attrNameLst>
                                          <p:attrName>style.visibility</p:attrName>
                                        </p:attrNameLst>
                                      </p:cBhvr>
                                      <p:to>
                                        <p:strVal val="visible"/>
                                      </p:to>
                                    </p:set>
                                    <p:animEffect transition="in" filter="fade">
                                      <p:cBhvr>
                                        <p:cTn id="18" dur="500"/>
                                        <p:tgtEl>
                                          <p:spTgt spid="6">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animEffect transition="in" filter="fade">
                                      <p:cBhvr>
                                        <p:cTn id="23" dur="500"/>
                                        <p:tgtEl>
                                          <p:spTgt spid="6">
                                            <p:txEl>
                                              <p:pRg st="5" end="5"/>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6" end="6"/>
                                            </p:txEl>
                                          </p:spTgt>
                                        </p:tgtEl>
                                        <p:attrNameLst>
                                          <p:attrName>style.visibility</p:attrName>
                                        </p:attrNameLst>
                                      </p:cBhvr>
                                      <p:to>
                                        <p:strVal val="visible"/>
                                      </p:to>
                                    </p:set>
                                    <p:animEffect transition="in" filter="fade">
                                      <p:cBhvr>
                                        <p:cTn id="26" dur="500"/>
                                        <p:tgtEl>
                                          <p:spTgt spid="6">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8" end="8"/>
                                            </p:txEl>
                                          </p:spTgt>
                                        </p:tgtEl>
                                        <p:attrNameLst>
                                          <p:attrName>style.visibility</p:attrName>
                                        </p:attrNameLst>
                                      </p:cBhvr>
                                      <p:to>
                                        <p:strVal val="visible"/>
                                      </p:to>
                                    </p:set>
                                    <p:animEffect transition="in" filter="fade">
                                      <p:cBhvr>
                                        <p:cTn id="34"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Revision</a:t>
            </a:r>
            <a:endParaRPr lang="en-GB"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rot="1413532">
            <a:off x="6679388" y="364318"/>
            <a:ext cx="2018085" cy="1597651"/>
          </a:xfrm>
        </p:spPr>
      </p:pic>
      <p:sp>
        <p:nvSpPr>
          <p:cNvPr id="6" name="Content Placeholder 2"/>
          <p:cNvSpPr txBox="1">
            <a:spLocks/>
          </p:cNvSpPr>
          <p:nvPr/>
        </p:nvSpPr>
        <p:spPr>
          <a:xfrm>
            <a:off x="457200" y="1600200"/>
            <a:ext cx="8229600" cy="4525963"/>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endParaRPr lang="en-GB" dirty="0" smtClean="0"/>
          </a:p>
          <a:p>
            <a:r>
              <a:rPr lang="en-GB" dirty="0" smtClean="0"/>
              <a:t>Task 7:</a:t>
            </a:r>
          </a:p>
          <a:p>
            <a:pPr lvl="1"/>
            <a:r>
              <a:rPr lang="en-GB" dirty="0"/>
              <a:t>Add further functionality to check if the user has guessed the word completely.  If they have, stop allowing guesses and output a message “Congratulations, you win!”.  If they have not guessed the full word correctly, continue playing the game until they reach 10 </a:t>
            </a:r>
            <a:r>
              <a:rPr lang="en-GB" dirty="0" smtClean="0"/>
              <a:t>guesses</a:t>
            </a:r>
          </a:p>
          <a:p>
            <a:r>
              <a:rPr lang="en-GB" dirty="0" smtClean="0"/>
              <a:t>Task 8:</a:t>
            </a:r>
          </a:p>
          <a:p>
            <a:pPr lvl="1"/>
            <a:r>
              <a:rPr lang="en-GB" dirty="0"/>
              <a:t>Give the user an instruction at the start of the game to inform them that they have 5 lives.  Each time they guess a letter which is not present in the word one life is lost.  When all lives have gone, the game should end</a:t>
            </a:r>
            <a:endParaRPr lang="en-GB" dirty="0" smtClean="0"/>
          </a:p>
          <a:p>
            <a:r>
              <a:rPr lang="en-GB" dirty="0" smtClean="0"/>
              <a:t>Task 9:</a:t>
            </a:r>
          </a:p>
          <a:p>
            <a:pPr lvl="1"/>
            <a:r>
              <a:rPr lang="en-GB" dirty="0"/>
              <a:t>Modify the application so that rather than hard coding one secret word, 10 words are stored in an array and when the program is run, one word is chosen at random as the secret word.</a:t>
            </a:r>
            <a:endParaRPr lang="en-IE" dirty="0"/>
          </a:p>
          <a:p>
            <a:r>
              <a:rPr lang="en-GB" dirty="0" smtClean="0"/>
              <a:t>Task 10:</a:t>
            </a:r>
          </a:p>
          <a:p>
            <a:pPr lvl="1"/>
            <a:r>
              <a:rPr lang="en-GB" dirty="0"/>
              <a:t>Finally, modify the application so that when the game ends the user is asked would they like to play again. At this point, a new secret word should be chosen and the lives and guesses reset to 5 and 10</a:t>
            </a:r>
          </a:p>
          <a:p>
            <a:endParaRPr lang="en-GB" dirty="0" smtClean="0"/>
          </a:p>
        </p:txBody>
      </p:sp>
    </p:spTree>
    <p:custDataLst>
      <p:tags r:id="rId1"/>
    </p:custDataLst>
    <p:extLst>
      <p:ext uri="{BB962C8B-B14F-4D97-AF65-F5344CB8AC3E}">
        <p14:creationId xmlns:p14="http://schemas.microsoft.com/office/powerpoint/2010/main" val="1979515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fade">
                                      <p:cBhvr>
                                        <p:cTn id="10" dur="500"/>
                                        <p:tgtEl>
                                          <p:spTgt spid="6">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animEffect transition="in" filter="fade">
                                      <p:cBhvr>
                                        <p:cTn id="15" dur="500"/>
                                        <p:tgtEl>
                                          <p:spTgt spid="6">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4" end="4"/>
                                            </p:txEl>
                                          </p:spTgt>
                                        </p:tgtEl>
                                        <p:attrNameLst>
                                          <p:attrName>style.visibility</p:attrName>
                                        </p:attrNameLst>
                                      </p:cBhvr>
                                      <p:to>
                                        <p:strVal val="visible"/>
                                      </p:to>
                                    </p:set>
                                    <p:animEffect transition="in" filter="fade">
                                      <p:cBhvr>
                                        <p:cTn id="18" dur="500"/>
                                        <p:tgtEl>
                                          <p:spTgt spid="6">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animEffect transition="in" filter="fade">
                                      <p:cBhvr>
                                        <p:cTn id="23" dur="500"/>
                                        <p:tgtEl>
                                          <p:spTgt spid="6">
                                            <p:txEl>
                                              <p:pRg st="5" end="5"/>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6" end="6"/>
                                            </p:txEl>
                                          </p:spTgt>
                                        </p:tgtEl>
                                        <p:attrNameLst>
                                          <p:attrName>style.visibility</p:attrName>
                                        </p:attrNameLst>
                                      </p:cBhvr>
                                      <p:to>
                                        <p:strVal val="visible"/>
                                      </p:to>
                                    </p:set>
                                    <p:animEffect transition="in" filter="fade">
                                      <p:cBhvr>
                                        <p:cTn id="26" dur="500"/>
                                        <p:tgtEl>
                                          <p:spTgt spid="6">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8" end="8"/>
                                            </p:txEl>
                                          </p:spTgt>
                                        </p:tgtEl>
                                        <p:attrNameLst>
                                          <p:attrName>style.visibility</p:attrName>
                                        </p:attrNameLst>
                                      </p:cBhvr>
                                      <p:to>
                                        <p:strVal val="visible"/>
                                      </p:to>
                                    </p:set>
                                    <p:animEffect transition="in" filter="fade">
                                      <p:cBhvr>
                                        <p:cTn id="34"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2.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3.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4.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Executive</Template>
  <TotalTime>0</TotalTime>
  <Words>640</Words>
  <Application>Microsoft Office PowerPoint</Application>
  <PresentationFormat>On-screen Show (4:3)</PresentationFormat>
  <Paragraphs>71</Paragraphs>
  <Slides>9</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Century Gothic</vt:lpstr>
      <vt:lpstr>Courier New</vt:lpstr>
      <vt:lpstr>Palatino Linotype</vt:lpstr>
      <vt:lpstr>Executive</vt:lpstr>
      <vt:lpstr>Object Oriented Programming</vt:lpstr>
      <vt:lpstr>Object Oriented Programming </vt:lpstr>
      <vt:lpstr>The Problem</vt:lpstr>
      <vt:lpstr>The Problem</vt:lpstr>
      <vt:lpstr>The Problem </vt:lpstr>
      <vt:lpstr>Make a Note</vt:lpstr>
      <vt:lpstr>Revision</vt:lpstr>
      <vt:lpstr>Revision</vt:lpstr>
      <vt:lpstr>Revision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2015-01-20T16:21:56Z</dcterms:created>
  <dcterms:modified xsi:type="dcterms:W3CDTF">2015-01-24T13:37:39Z</dcterms:modified>
</cp:coreProperties>
</file>

<file path=docProps/thumbnail.jpeg>
</file>